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347" r:id="rId3"/>
    <p:sldId id="319" r:id="rId4"/>
    <p:sldId id="316" r:id="rId5"/>
    <p:sldId id="356" r:id="rId6"/>
    <p:sldId id="359" r:id="rId7"/>
    <p:sldId id="323" r:id="rId8"/>
    <p:sldId id="300" r:id="rId9"/>
    <p:sldId id="266" r:id="rId10"/>
    <p:sldId id="361" r:id="rId11"/>
    <p:sldId id="362" r:id="rId12"/>
    <p:sldId id="363" r:id="rId13"/>
    <p:sldId id="364" r:id="rId14"/>
    <p:sldId id="360" r:id="rId15"/>
    <p:sldId id="311" r:id="rId16"/>
    <p:sldId id="268" r:id="rId17"/>
    <p:sldId id="320" r:id="rId18"/>
    <p:sldId id="357" r:id="rId19"/>
    <p:sldId id="322" r:id="rId20"/>
    <p:sldId id="339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31" autoAdjust="0"/>
    <p:restoredTop sz="95964" autoAdjust="0"/>
  </p:normalViewPr>
  <p:slideViewPr>
    <p:cSldViewPr>
      <p:cViewPr varScale="1">
        <p:scale>
          <a:sx n="72" d="100"/>
          <a:sy n="72" d="100"/>
        </p:scale>
        <p:origin x="263" y="55"/>
      </p:cViewPr>
      <p:guideLst>
        <p:guide orient="horz" pos="2160"/>
        <p:guide pos="384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304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en-US" smtClean="0"/>
              <a:pPr/>
              <a:t>2/5/2022</a:t>
            </a:fld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0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en-US" smtClean="0"/>
              <a:pPr/>
              <a:t>2/5/2022</a:t>
            </a:fld>
            <a:endParaRPr lang="en-US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4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3323645" y="5094578"/>
            <a:ext cx="8258755" cy="925223"/>
          </a:xfrm>
        </p:spPr>
        <p:txBody>
          <a:bodyPr/>
          <a:lstStyle>
            <a:lvl1pPr marL="0" indent="0" algn="r">
              <a:buNone/>
              <a:defRPr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/>
              <a:t>按一下以編輯母片副標題樣式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478648" y="3606801"/>
            <a:ext cx="10103752" cy="1470025"/>
          </a:xfrm>
        </p:spPr>
        <p:txBody>
          <a:bodyPr anchor="b" anchorCtr="0"/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2/5/2022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2/5/2022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2/5/2022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2/5/2022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2/5/2022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2/5/2022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FD69-4A85-4715-A222-ABB225B63BC6}" type="datetimeFigureOut">
              <a:rPr lang="en-US" smtClean="0"/>
              <a:pPr/>
              <a:t>2/5/2022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9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" y="429"/>
            <a:ext cx="12190477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5C14FD69-4A85-4715-A222-ABB225B63BC6}" type="datetimeFigureOut">
              <a:rPr lang="en-US" smtClean="0"/>
              <a:pPr/>
              <a:t>2/5/2022</a:t>
            </a:fld>
            <a:endParaRPr lang="en-US" sz="1000" dirty="0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+mn-lt"/>
              </a:defRPr>
            </a:lvl1pPr>
          </a:lstStyle>
          <a:p>
            <a:pPr algn="ctr"/>
            <a:endParaRPr lang="en-US" sz="1000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pPr algn="r"/>
            <a:fld id="{D4C49B74-5DB2-4B03-B1D2-7F6A3C51C318}" type="slidenum">
              <a:rPr lang="en-US" smtClean="0"/>
              <a:pPr algn="r"/>
              <a:t>‹#›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defPPr>
        <a:defRPr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hangingPunct="1">
        <a:buNone/>
        <a:defRPr sz="36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hangingPunct="1">
        <a:buChar char="•"/>
        <a:defRPr sz="2800">
          <a:latin typeface="+mn-lt"/>
        </a:defRPr>
      </a:lvl1pPr>
      <a:lvl2pPr marL="742950" indent="-285750" eaLnBrk="1" hangingPunct="1">
        <a:buChar char="–"/>
        <a:defRPr sz="2400">
          <a:latin typeface="+mn-lt"/>
        </a:defRPr>
      </a:lvl2pPr>
      <a:lvl3pPr marL="1143000" indent="-228600" eaLnBrk="1" hangingPunct="1">
        <a:buChar char="•"/>
        <a:defRPr sz="2400">
          <a:latin typeface="+mn-lt"/>
        </a:defRPr>
      </a:lvl3pPr>
      <a:lvl4pPr marL="1600200" indent="-228600" eaLnBrk="1" hangingPunct="1">
        <a:buChar char="–"/>
        <a:defRPr sz="2000">
          <a:latin typeface="+mn-lt"/>
        </a:defRPr>
      </a:lvl4pPr>
      <a:lvl5pPr marL="2057400" indent="-228600" eaLnBrk="1" hangingPunct="1">
        <a:buChar char="»"/>
        <a:defRPr sz="2000">
          <a:latin typeface="+mn-lt"/>
        </a:defRPr>
      </a:lvl5pPr>
      <a:lvl6pPr marL="2514600" indent="-228600" eaLnBrk="1" hangingPunct="1">
        <a:buChar char="•"/>
        <a:defRPr sz="2000"/>
      </a:lvl6pPr>
      <a:lvl7pPr marL="2971800" indent="-228600" eaLnBrk="1" hangingPunct="1">
        <a:buChar char="•"/>
        <a:defRPr sz="2000"/>
      </a:lvl7pPr>
      <a:lvl8pPr marL="3429000" indent="-228600" eaLnBrk="1" hangingPunct="1">
        <a:buChar char="•"/>
        <a:defRPr sz="2000"/>
      </a:lvl8pPr>
      <a:lvl9pPr marL="3886200" indent="-228600" eaLnBrk="1" hangingPunct="1">
        <a:buChar char="•"/>
        <a:defRPr sz="2000"/>
      </a:lvl9pPr>
    </p:bodyStyle>
    <p:otherStyle>
      <a:defPPr>
        <a:defRPr>
          <a:solidFill>
            <a:schemeClr val="tx1"/>
          </a:solidFill>
          <a:latin typeface="+mn-lt"/>
          <a:ea typeface="+mn-ea"/>
          <a:cs typeface="+mn-cs"/>
        </a:defRPr>
      </a:defPPr>
      <a:lvl1pPr marL="0" eaLnBrk="1" hangingPunct="1">
        <a:defRPr/>
      </a:lvl1pPr>
      <a:lvl2pPr marL="457200" eaLnBrk="1" hangingPunct="1">
        <a:defRPr/>
      </a:lvl2pPr>
      <a:lvl3pPr marL="914400" eaLnBrk="1" hangingPunct="1">
        <a:defRPr/>
      </a:lvl3pPr>
      <a:lvl4pPr marL="1371600" eaLnBrk="1" hangingPunct="1">
        <a:defRPr/>
      </a:lvl4pPr>
      <a:lvl5pPr marL="1828800" eaLnBrk="1" hangingPunct="1">
        <a:defRPr/>
      </a:lvl5pPr>
      <a:lvl6pPr marL="2286000" eaLnBrk="1" hangingPunct="1">
        <a:defRPr/>
      </a:lvl6pPr>
      <a:lvl7pPr marL="2743200" eaLnBrk="1" hangingPunct="1">
        <a:defRPr/>
      </a:lvl7pPr>
      <a:lvl8pPr marL="3200400" eaLnBrk="1" hangingPunct="1">
        <a:defRPr/>
      </a:lvl8pPr>
      <a:lvl9pPr marL="36576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hyperlink" Target="https://www.youtube.com/watch?v=VT5oZndzj6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4186854-A1A4-4B8C-B714-A39BA8E9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416" y="2132857"/>
            <a:ext cx="10297144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5400" dirty="0"/>
              <a:t>我想要教</a:t>
            </a:r>
            <a:r>
              <a:rPr lang="zh-TW" altLang="en-US" sz="5400" dirty="0">
                <a:solidFill>
                  <a:srgbClr val="FF0000"/>
                </a:solidFill>
              </a:rPr>
              <a:t>青少年</a:t>
            </a:r>
            <a:r>
              <a:rPr lang="zh-TW" altLang="en-US" sz="5400" dirty="0"/>
              <a:t>寫</a:t>
            </a:r>
            <a:r>
              <a:rPr lang="en-US" altLang="zh-TW" sz="5400" dirty="0"/>
              <a:t>(</a:t>
            </a:r>
            <a:r>
              <a:rPr lang="zh-TW" altLang="en-US" sz="5400" dirty="0">
                <a:solidFill>
                  <a:srgbClr val="00B0F0"/>
                </a:solidFill>
              </a:rPr>
              <a:t>體驗</a:t>
            </a:r>
            <a:r>
              <a:rPr lang="en-US" altLang="zh-TW" sz="5400" dirty="0"/>
              <a:t>)python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388AE28-3872-4754-8568-ECFF7EAA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9465"/>
            <a:ext cx="10972800" cy="909295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一個奇葩的想法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E2C6A342-11F3-48D0-8772-0F80751AAB3F}"/>
              </a:ext>
            </a:extLst>
          </p:cNvPr>
          <p:cNvCxnSpPr/>
          <p:nvPr/>
        </p:nvCxnSpPr>
        <p:spPr>
          <a:xfrm>
            <a:off x="5231904" y="3356992"/>
            <a:ext cx="216024" cy="108012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版面配置區 1">
            <a:extLst>
              <a:ext uri="{FF2B5EF4-FFF2-40B4-BE49-F238E27FC236}">
                <a16:creationId xmlns:a16="http://schemas.microsoft.com/office/drawing/2014/main" id="{BEBAC1B5-AD48-4F6D-A39A-2544994FE3F2}"/>
              </a:ext>
            </a:extLst>
          </p:cNvPr>
          <p:cNvSpPr txBox="1">
            <a:spLocks/>
          </p:cNvSpPr>
          <p:nvPr/>
        </p:nvSpPr>
        <p:spPr>
          <a:xfrm>
            <a:off x="1631504" y="4581127"/>
            <a:ext cx="8712968" cy="122413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hangingPunct="1">
              <a:buChar char="•"/>
              <a:defRPr sz="2800">
                <a:latin typeface="+mn-lt"/>
              </a:defRPr>
            </a:lvl1pPr>
            <a:lvl2pPr marL="742950" indent="-285750" eaLnBrk="1" hangingPunct="1">
              <a:buChar char="–"/>
              <a:defRPr sz="2400">
                <a:latin typeface="+mn-lt"/>
              </a:defRPr>
            </a:lvl2pPr>
            <a:lvl3pPr marL="1143000" indent="-228600" eaLnBrk="1" hangingPunct="1">
              <a:buChar char="•"/>
              <a:defRPr sz="2400">
                <a:latin typeface="+mn-lt"/>
              </a:defRPr>
            </a:lvl3pPr>
            <a:lvl4pPr marL="1600200" indent="-228600" eaLnBrk="1" hangingPunct="1">
              <a:buChar char="–"/>
              <a:defRPr sz="2000">
                <a:latin typeface="+mn-lt"/>
              </a:defRPr>
            </a:lvl4pPr>
            <a:lvl5pPr marL="2057400" indent="-228600" eaLnBrk="1" hangingPunct="1">
              <a:buChar char="»"/>
              <a:defRPr sz="2000">
                <a:latin typeface="+mn-lt"/>
              </a:defRPr>
            </a:lvl5pPr>
            <a:lvl6pPr marL="2514600" indent="-228600" eaLnBrk="1" hangingPunct="1">
              <a:buChar char="•"/>
              <a:defRPr sz="2000"/>
            </a:lvl6pPr>
            <a:lvl7pPr marL="2971800" indent="-228600" eaLnBrk="1" hangingPunct="1">
              <a:buChar char="•"/>
              <a:defRPr sz="2000"/>
            </a:lvl7pPr>
            <a:lvl8pPr marL="3429000" indent="-228600" eaLnBrk="1" hangingPunct="1">
              <a:buChar char="•"/>
              <a:defRPr sz="2000"/>
            </a:lvl8pPr>
            <a:lvl9pPr marL="3886200" indent="-228600" eaLnBrk="1" hangingPunct="1">
              <a:buChar char="•"/>
              <a:defRPr sz="2000"/>
            </a:lvl9pPr>
          </a:lstStyle>
          <a:p>
            <a:pPr marL="0" indent="0" algn="ctr">
              <a:buFontTx/>
              <a:buNone/>
            </a:pPr>
            <a:r>
              <a:rPr lang="en-US" altLang="zh-TW" sz="5400" kern="0" dirty="0">
                <a:solidFill>
                  <a:srgbClr val="FF0000"/>
                </a:solidFill>
              </a:rPr>
              <a:t>(</a:t>
            </a:r>
            <a:r>
              <a:rPr lang="zh-TW" altLang="en-US" sz="5400" kern="0" dirty="0">
                <a:solidFill>
                  <a:srgbClr val="FF0000"/>
                </a:solidFill>
              </a:rPr>
              <a:t>小</a:t>
            </a:r>
            <a:r>
              <a:rPr lang="en-US" altLang="zh-TW" sz="5400" kern="0" dirty="0">
                <a:solidFill>
                  <a:srgbClr val="FF0000"/>
                </a:solidFill>
              </a:rPr>
              <a:t>6</a:t>
            </a:r>
            <a:r>
              <a:rPr lang="zh-TW" altLang="en-US" sz="5400" kern="0" dirty="0">
                <a:solidFill>
                  <a:srgbClr val="FF0000"/>
                </a:solidFill>
              </a:rPr>
              <a:t>、</a:t>
            </a:r>
            <a:r>
              <a:rPr lang="en-US" altLang="zh-TW" sz="5400" kern="0" dirty="0">
                <a:solidFill>
                  <a:srgbClr val="FF0000"/>
                </a:solidFill>
              </a:rPr>
              <a:t>7~9</a:t>
            </a:r>
            <a:r>
              <a:rPr lang="zh-TW" altLang="en-US" sz="5400" kern="0" dirty="0">
                <a:solidFill>
                  <a:srgbClr val="FF0000"/>
                </a:solidFill>
              </a:rPr>
              <a:t>年級</a:t>
            </a:r>
            <a:r>
              <a:rPr lang="en-US" altLang="zh-TW" sz="5400" kern="0" dirty="0">
                <a:solidFill>
                  <a:srgbClr val="FF0000"/>
                </a:solidFill>
              </a:rPr>
              <a:t>)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7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單向選擇結構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96514" y="207714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407368" y="4577291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165378"/>
            <a:ext cx="691276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7422B3DD-6F82-40C7-93B9-86B65DF99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96" t="42650" r="44094" b="43833"/>
          <a:stretch/>
        </p:blipFill>
        <p:spPr>
          <a:xfrm>
            <a:off x="2855639" y="4975503"/>
            <a:ext cx="3956475" cy="1152121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7464152" y="1700808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stCxn id="6" idx="3"/>
          </p:cNvCxnSpPr>
          <p:nvPr/>
        </p:nvCxnSpPr>
        <p:spPr>
          <a:xfrm>
            <a:off x="9798629" y="2988929"/>
            <a:ext cx="121196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1010592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10404610" y="36042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1010577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8" y="4911612"/>
            <a:ext cx="1962253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3481373"/>
            <a:ext cx="23262" cy="29882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23AEE5-C244-44EB-98F9-241B84809E78}"/>
              </a:ext>
            </a:extLst>
          </p:cNvPr>
          <p:cNvSpPr txBox="1"/>
          <p:nvPr/>
        </p:nvSpPr>
        <p:spPr>
          <a:xfrm>
            <a:off x="8451740" y="3429000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6CD58F7-2C16-4364-BA9F-1BA4CACA4A37}"/>
              </a:ext>
            </a:extLst>
          </p:cNvPr>
          <p:cNvCxnSpPr>
            <a:cxnSpLocks/>
          </p:cNvCxnSpPr>
          <p:nvPr/>
        </p:nvCxnSpPr>
        <p:spPr>
          <a:xfrm flipV="1">
            <a:off x="4079776" y="4577291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4D59915-7F76-4E04-AADC-D998FD962EF7}"/>
              </a:ext>
            </a:extLst>
          </p:cNvPr>
          <p:cNvCxnSpPr>
            <a:cxnSpLocks/>
          </p:cNvCxnSpPr>
          <p:nvPr/>
        </p:nvCxnSpPr>
        <p:spPr>
          <a:xfrm>
            <a:off x="4083364" y="4577291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BDB8D20-0C69-4371-974F-30E00DD03A46}"/>
              </a:ext>
            </a:extLst>
          </p:cNvPr>
          <p:cNvSpPr txBox="1"/>
          <p:nvPr/>
        </p:nvSpPr>
        <p:spPr>
          <a:xfrm>
            <a:off x="6124971" y="4378923"/>
            <a:ext cx="73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條件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9ADEBC6-E614-49CF-A30B-BC1C9576BAB3}"/>
              </a:ext>
            </a:extLst>
          </p:cNvPr>
          <p:cNvCxnSpPr>
            <a:cxnSpLocks/>
          </p:cNvCxnSpPr>
          <p:nvPr/>
        </p:nvCxnSpPr>
        <p:spPr>
          <a:xfrm flipV="1">
            <a:off x="3863752" y="5857933"/>
            <a:ext cx="0" cy="6309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2139D2F-2FB3-4E0F-BAA2-5401EBD502BF}"/>
              </a:ext>
            </a:extLst>
          </p:cNvPr>
          <p:cNvCxnSpPr>
            <a:cxnSpLocks/>
          </p:cNvCxnSpPr>
          <p:nvPr/>
        </p:nvCxnSpPr>
        <p:spPr>
          <a:xfrm>
            <a:off x="3863752" y="6488844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562CE54-D49D-4969-BF3B-74C23676FCF8}"/>
              </a:ext>
            </a:extLst>
          </p:cNvPr>
          <p:cNvSpPr txBox="1"/>
          <p:nvPr/>
        </p:nvSpPr>
        <p:spPr>
          <a:xfrm>
            <a:off x="5924667" y="6341169"/>
            <a:ext cx="149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sz="1400" dirty="0"/>
              <a:t>(</a:t>
            </a:r>
            <a:r>
              <a:rPr lang="zh-TW" altLang="en-US" sz="1400" dirty="0"/>
              <a:t>需縮排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871B94-ECC6-4BD7-B73E-5039B8A28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77" y="1861123"/>
            <a:ext cx="3314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雙向選擇結構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0" y="2124469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19095" y="5186479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797152"/>
            <a:ext cx="590465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6445966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798629" y="2988929"/>
            <a:ext cx="761867" cy="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0560496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9954529" y="36098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0560496" y="43019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9" y="4911612"/>
            <a:ext cx="1512167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4911612"/>
            <a:ext cx="25251" cy="15580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F71EE73-C77B-4E44-AE9B-BBE6F1B6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92" t="21651" r="35234" b="56417"/>
          <a:stretch/>
        </p:blipFill>
        <p:spPr>
          <a:xfrm>
            <a:off x="2320881" y="5141324"/>
            <a:ext cx="3812972" cy="15041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A59E8D-0229-482D-B1D8-5FC4B1B99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81" y="1565041"/>
            <a:ext cx="3295650" cy="294322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6745B8-BE83-4E3F-9D2E-74165D316175}"/>
              </a:ext>
            </a:extLst>
          </p:cNvPr>
          <p:cNvSpPr txBox="1"/>
          <p:nvPr/>
        </p:nvSpPr>
        <p:spPr>
          <a:xfrm>
            <a:off x="7549459" y="2496485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0EF98FDB-E21B-4828-B6EA-530E193C4D9B}"/>
              </a:ext>
            </a:extLst>
          </p:cNvPr>
          <p:cNvCxnSpPr>
            <a:cxnSpLocks/>
          </p:cNvCxnSpPr>
          <p:nvPr/>
        </p:nvCxnSpPr>
        <p:spPr>
          <a:xfrm>
            <a:off x="7320136" y="3009371"/>
            <a:ext cx="77411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E01442A6-2869-4002-B086-BEB0E6B37EBD}"/>
              </a:ext>
            </a:extLst>
          </p:cNvPr>
          <p:cNvCxnSpPr>
            <a:cxnSpLocks/>
          </p:cNvCxnSpPr>
          <p:nvPr/>
        </p:nvCxnSpPr>
        <p:spPr>
          <a:xfrm>
            <a:off x="7309291" y="29833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B6236221-4C4D-40FC-B3DE-DA4DC23A1F2E}"/>
              </a:ext>
            </a:extLst>
          </p:cNvPr>
          <p:cNvSpPr/>
          <p:nvPr/>
        </p:nvSpPr>
        <p:spPr>
          <a:xfrm>
            <a:off x="6703324" y="3604204"/>
            <a:ext cx="1211934" cy="6921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D8B6513A-7A61-4D1C-BAAE-353C8F4865D6}"/>
              </a:ext>
            </a:extLst>
          </p:cNvPr>
          <p:cNvCxnSpPr>
            <a:stCxn id="39" idx="2"/>
          </p:cNvCxnSpPr>
          <p:nvPr/>
        </p:nvCxnSpPr>
        <p:spPr>
          <a:xfrm>
            <a:off x="7309291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B104130B-1A3C-4773-8939-F4412BA2E10A}"/>
              </a:ext>
            </a:extLst>
          </p:cNvPr>
          <p:cNvCxnSpPr>
            <a:cxnSpLocks/>
          </p:cNvCxnSpPr>
          <p:nvPr/>
        </p:nvCxnSpPr>
        <p:spPr>
          <a:xfrm>
            <a:off x="7296064" y="4911612"/>
            <a:ext cx="1512167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7EDB037-587B-4437-A0DB-C26DF59BD71B}"/>
              </a:ext>
            </a:extLst>
          </p:cNvPr>
          <p:cNvSpPr txBox="1"/>
          <p:nvPr/>
        </p:nvSpPr>
        <p:spPr>
          <a:xfrm>
            <a:off x="4461732" y="2447961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41D99E6-15D5-4EA0-9440-FC3B63EF96B2}"/>
              </a:ext>
            </a:extLst>
          </p:cNvPr>
          <p:cNvSpPr txBox="1"/>
          <p:nvPr/>
        </p:nvSpPr>
        <p:spPr>
          <a:xfrm>
            <a:off x="4632333" y="3452377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8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多向選擇結構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19020" y="160728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9743728" y="1573238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5735960" y="1916832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14712449-5793-4D94-9614-97C2D961D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3" t="20600" r="38080" b="37353"/>
          <a:stretch/>
        </p:blipFill>
        <p:spPr>
          <a:xfrm>
            <a:off x="6384032" y="1699187"/>
            <a:ext cx="3397614" cy="28835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610FB08-7814-41AF-8C7B-6C8976D72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90" y="1573238"/>
            <a:ext cx="2876935" cy="52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迴圈變數與圈數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62882" y="2199242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-20552" y="4716922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877496" y="4341183"/>
            <a:ext cx="730673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9" t="28539" r="44094" b="59450"/>
          <a:stretch/>
        </p:blipFill>
        <p:spPr>
          <a:xfrm>
            <a:off x="2427720" y="4650102"/>
            <a:ext cx="4456917" cy="11329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7FE003-EF56-429E-82C8-787B21071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88" y="1247162"/>
            <a:ext cx="3154547" cy="268668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255CBD-E8AF-40D0-9FDD-23543475EC12}"/>
              </a:ext>
            </a:extLst>
          </p:cNvPr>
          <p:cNvSpPr txBox="1"/>
          <p:nvPr/>
        </p:nvSpPr>
        <p:spPr>
          <a:xfrm>
            <a:off x="2850867" y="6019637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</a:t>
            </a:r>
            <a:r>
              <a:rPr lang="zh-TW" altLang="en-US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8</a:t>
            </a:r>
            <a:r>
              <a:rPr lang="zh-TW" altLang="en-US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endParaRPr lang="zh-TW" altLang="en-US" sz="2800" b="1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9DAB61-438C-4BFB-AA12-2F948CB1C37A}"/>
              </a:ext>
            </a:extLst>
          </p:cNvPr>
          <p:cNvSpPr txBox="1"/>
          <p:nvPr/>
        </p:nvSpPr>
        <p:spPr>
          <a:xfrm>
            <a:off x="2819636" y="3732455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數：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9</a:t>
            </a:r>
            <a:r>
              <a:rPr lang="zh-TW" altLang="en-US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、</a:t>
            </a:r>
            <a:r>
              <a:rPr lang="en-US" altLang="zh-TW" sz="28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  <a:endParaRPr lang="zh-TW" altLang="en-US" sz="2800" b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26" name="Picture 2" descr="https://upload.wikimedia.org/wikipedia/commons/thumb/f/fc/Bolt200.jpg/340px-Bolt200.jpg">
            <a:extLst>
              <a:ext uri="{FF2B5EF4-FFF2-40B4-BE49-F238E27FC236}">
                <a16:creationId xmlns:a16="http://schemas.microsoft.com/office/drawing/2014/main" id="{A8690CBF-2A6B-419F-ADFA-9B711B4DD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7" t="25064" r="12016" b="12217"/>
          <a:stretch/>
        </p:blipFill>
        <p:spPr bwMode="auto">
          <a:xfrm>
            <a:off x="8506139" y="3289158"/>
            <a:ext cx="1905332" cy="190533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C4E80742-4B24-4165-8BCE-6595B458644D}"/>
              </a:ext>
            </a:extLst>
          </p:cNvPr>
          <p:cNvSpPr/>
          <p:nvPr/>
        </p:nvSpPr>
        <p:spPr>
          <a:xfrm>
            <a:off x="7094097" y="1798491"/>
            <a:ext cx="3240360" cy="887396"/>
          </a:xfrm>
          <a:prstGeom prst="wedgeRoundRectCallout">
            <a:avLst>
              <a:gd name="adj1" fmla="val 18735"/>
              <a:gd name="adj2" fmla="val 938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正在跑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第幾圈</a:t>
            </a:r>
          </a:p>
        </p:txBody>
      </p:sp>
      <p:sp>
        <p:nvSpPr>
          <p:cNvPr id="17" name="語音泡泡: 圓角矩形 16">
            <a:extLst>
              <a:ext uri="{FF2B5EF4-FFF2-40B4-BE49-F238E27FC236}">
                <a16:creationId xmlns:a16="http://schemas.microsoft.com/office/drawing/2014/main" id="{9044CD71-0141-421F-ADF7-D6E6F6C861B5}"/>
              </a:ext>
            </a:extLst>
          </p:cNvPr>
          <p:cNvSpPr/>
          <p:nvPr/>
        </p:nvSpPr>
        <p:spPr>
          <a:xfrm>
            <a:off x="8328248" y="5676615"/>
            <a:ext cx="3240360" cy="887396"/>
          </a:xfrm>
          <a:prstGeom prst="wedgeRoundRectCallout">
            <a:avLst>
              <a:gd name="adj1" fmla="val -18379"/>
              <a:gd name="adj2" fmla="val -8310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我已</a:t>
            </a:r>
            <a:r>
              <a:rPr lang="zh-TW" altLang="en-US" sz="28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跑完</a:t>
            </a:r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幾圈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F0A9FD9-8B63-40BD-A1E3-400031DE826E}"/>
              </a:ext>
            </a:extLst>
          </p:cNvPr>
          <p:cNvSpPr txBox="1"/>
          <p:nvPr/>
        </p:nvSpPr>
        <p:spPr>
          <a:xfrm>
            <a:off x="10127641" y="5013176"/>
            <a:ext cx="1905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來源：維基百科</a:t>
            </a:r>
          </a:p>
        </p:txBody>
      </p:sp>
    </p:spTree>
    <p:extLst>
      <p:ext uri="{BB962C8B-B14F-4D97-AF65-F5344CB8AC3E}">
        <p14:creationId xmlns:p14="http://schemas.microsoft.com/office/powerpoint/2010/main" val="384728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965334C-0747-46A4-8A94-AD779E914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3" t="20601" r="36440" b="50594"/>
          <a:stretch/>
        </p:blipFill>
        <p:spPr>
          <a:xfrm>
            <a:off x="7363274" y="2612056"/>
            <a:ext cx="4102015" cy="22525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59D8B1-90AA-4AA1-8390-922ACE872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74" y="2388957"/>
            <a:ext cx="3343275" cy="35433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2002" y="116632"/>
            <a:ext cx="4322230" cy="1143000"/>
          </a:xfrm>
        </p:spPr>
        <p:txBody>
          <a:bodyPr>
            <a:normAutofit/>
          </a:bodyPr>
          <a:lstStyle/>
          <a:p>
            <a:r>
              <a:rPr lang="zh-TW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程式區塊與縮排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329167" y="3455834"/>
            <a:ext cx="1092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</a:t>
            </a:r>
            <a:endParaRPr lang="en-US" altLang="zh-TW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32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區塊</a:t>
            </a:r>
            <a:endParaRPr lang="zh-TW" alt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363274" y="5027524"/>
            <a:ext cx="4349350" cy="1428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/>
              <a:t>1.</a:t>
            </a:r>
            <a:r>
              <a:rPr lang="zh-TW" altLang="en-US" sz="2000" dirty="0"/>
              <a:t>遇到</a:t>
            </a:r>
            <a:r>
              <a:rPr lang="zh-TW" altLang="en-US" sz="2000" dirty="0">
                <a:solidFill>
                  <a:srgbClr val="FF0000"/>
                </a:solidFill>
              </a:rPr>
              <a:t>冒號結尾</a:t>
            </a:r>
            <a:r>
              <a:rPr lang="zh-TW" altLang="en-US" sz="2000" dirty="0"/>
              <a:t>時，下一行開始縮排</a:t>
            </a:r>
            <a:endParaRPr lang="en-US" altLang="zh-TW" sz="2000" dirty="0"/>
          </a:p>
          <a:p>
            <a:pPr>
              <a:lnSpc>
                <a:spcPct val="150000"/>
              </a:lnSpc>
            </a:pPr>
            <a:r>
              <a:rPr lang="en-US" altLang="zh-TW" sz="2000" dirty="0"/>
              <a:t>2.</a:t>
            </a:r>
            <a:r>
              <a:rPr lang="zh-TW" altLang="en-US" sz="2000" dirty="0"/>
              <a:t>同一區塊程式須</a:t>
            </a:r>
            <a:r>
              <a:rPr lang="zh-TW" altLang="en-US" sz="2000" dirty="0">
                <a:solidFill>
                  <a:srgbClr val="FF0000"/>
                </a:solidFill>
              </a:rPr>
              <a:t>手動對齊縮排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/>
              <a:t>    (</a:t>
            </a:r>
            <a:r>
              <a:rPr lang="zh-TW" altLang="en-US" sz="2000" dirty="0"/>
              <a:t>官方建議一層縮排</a:t>
            </a:r>
            <a:r>
              <a:rPr lang="en-US" altLang="zh-TW" sz="2000" dirty="0"/>
              <a:t>4</a:t>
            </a:r>
            <a:r>
              <a:rPr lang="zh-TW" altLang="en-US" sz="2000" dirty="0"/>
              <a:t>空格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CB00A25D-943E-4AE0-972B-B92A485AB5A6}"/>
              </a:ext>
            </a:extLst>
          </p:cNvPr>
          <p:cNvSpPr txBox="1">
            <a:spLocks/>
          </p:cNvSpPr>
          <p:nvPr/>
        </p:nvSpPr>
        <p:spPr>
          <a:xfrm>
            <a:off x="1312689" y="1467863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DE93DB58-17B0-4414-A04E-FCAD483DB7C8}"/>
              </a:ext>
            </a:extLst>
          </p:cNvPr>
          <p:cNvSpPr txBox="1">
            <a:spLocks/>
          </p:cNvSpPr>
          <p:nvPr/>
        </p:nvSpPr>
        <p:spPr>
          <a:xfrm>
            <a:off x="7437431" y="1472356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F4B371-EBEA-4484-9DC6-C323D9EDFDAB}"/>
              </a:ext>
            </a:extLst>
          </p:cNvPr>
          <p:cNvSpPr txBox="1"/>
          <p:nvPr/>
        </p:nvSpPr>
        <p:spPr>
          <a:xfrm>
            <a:off x="983432" y="5861256"/>
            <a:ext cx="4102016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同一區塊程式，會</a:t>
            </a:r>
            <a:r>
              <a:rPr lang="zh-TW" altLang="en-US" sz="2000" dirty="0">
                <a:solidFill>
                  <a:srgbClr val="FF0000"/>
                </a:solidFill>
              </a:rPr>
              <a:t>自動對齊縮排</a:t>
            </a:r>
            <a:endParaRPr lang="en-US" altLang="zh-TW" sz="2000" dirty="0">
              <a:solidFill>
                <a:srgbClr val="FF0000"/>
              </a:solidFill>
            </a:endParaRPr>
          </a:p>
        </p:txBody>
      </p:sp>
      <p:sp>
        <p:nvSpPr>
          <p:cNvPr id="29" name="右大括弧 28">
            <a:extLst>
              <a:ext uri="{FF2B5EF4-FFF2-40B4-BE49-F238E27FC236}">
                <a16:creationId xmlns:a16="http://schemas.microsoft.com/office/drawing/2014/main" id="{17D36671-E169-4373-9945-525393BF8F81}"/>
              </a:ext>
            </a:extLst>
          </p:cNvPr>
          <p:cNvSpPr/>
          <p:nvPr/>
        </p:nvSpPr>
        <p:spPr>
          <a:xfrm>
            <a:off x="3917034" y="3348038"/>
            <a:ext cx="344253" cy="86409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F85DBF8E-B474-43E2-BE22-9E8B86F9E714}"/>
              </a:ext>
            </a:extLst>
          </p:cNvPr>
          <p:cNvSpPr/>
          <p:nvPr/>
        </p:nvSpPr>
        <p:spPr>
          <a:xfrm>
            <a:off x="3459279" y="4796973"/>
            <a:ext cx="344253" cy="41232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5D215D6-D648-47A7-A210-A31094F1C5A3}"/>
              </a:ext>
            </a:extLst>
          </p:cNvPr>
          <p:cNvCxnSpPr>
            <a:cxnSpLocks/>
            <a:stCxn id="29" idx="1"/>
          </p:cNvCxnSpPr>
          <p:nvPr/>
        </p:nvCxnSpPr>
        <p:spPr>
          <a:xfrm>
            <a:off x="4261287" y="3780087"/>
            <a:ext cx="10678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大括弧 37">
            <a:extLst>
              <a:ext uri="{FF2B5EF4-FFF2-40B4-BE49-F238E27FC236}">
                <a16:creationId xmlns:a16="http://schemas.microsoft.com/office/drawing/2014/main" id="{871E2206-0941-457B-BC66-FD07BA1119A9}"/>
              </a:ext>
            </a:extLst>
          </p:cNvPr>
          <p:cNvSpPr/>
          <p:nvPr/>
        </p:nvSpPr>
        <p:spPr>
          <a:xfrm flipH="1">
            <a:off x="7733453" y="3257692"/>
            <a:ext cx="344253" cy="522395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右大括弧 38">
            <a:extLst>
              <a:ext uri="{FF2B5EF4-FFF2-40B4-BE49-F238E27FC236}">
                <a16:creationId xmlns:a16="http://schemas.microsoft.com/office/drawing/2014/main" id="{6E7391E3-39D4-447D-B60A-6D5D9FF22E78}"/>
              </a:ext>
            </a:extLst>
          </p:cNvPr>
          <p:cNvSpPr/>
          <p:nvPr/>
        </p:nvSpPr>
        <p:spPr>
          <a:xfrm flipH="1">
            <a:off x="7733454" y="4236023"/>
            <a:ext cx="344252" cy="438967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E15892E-84E6-4385-B26F-B155163D4A5B}"/>
              </a:ext>
            </a:extLst>
          </p:cNvPr>
          <p:cNvCxnSpPr>
            <a:cxnSpLocks/>
            <a:stCxn id="34" idx="1"/>
          </p:cNvCxnSpPr>
          <p:nvPr/>
        </p:nvCxnSpPr>
        <p:spPr>
          <a:xfrm flipV="1">
            <a:off x="3803532" y="4363092"/>
            <a:ext cx="1519481" cy="640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7F39176-425B-4B45-BAB6-659AD31AF517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6357312" y="3518890"/>
            <a:ext cx="1376141" cy="2702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47253FE-C8AB-407C-B296-E0C612E4BBB6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6357312" y="4327598"/>
            <a:ext cx="1376142" cy="127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8C8569E5-0A22-42DE-BE8F-7A64EDA2DECE}"/>
              </a:ext>
            </a:extLst>
          </p:cNvPr>
          <p:cNvSpPr txBox="1"/>
          <p:nvPr/>
        </p:nvSpPr>
        <p:spPr>
          <a:xfrm>
            <a:off x="10224087" y="2632137"/>
            <a:ext cx="1488537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rgbClr val="FFFF00"/>
                </a:solidFill>
              </a:rPr>
              <a:t>#</a:t>
            </a:r>
            <a:r>
              <a:rPr lang="zh-TW" altLang="en-US" sz="1600" dirty="0">
                <a:solidFill>
                  <a:srgbClr val="FFFF00"/>
                </a:solidFill>
              </a:rPr>
              <a:t>冒號結尾</a:t>
            </a:r>
            <a:endParaRPr lang="en-US" altLang="zh-TW" sz="1600" dirty="0">
              <a:solidFill>
                <a:srgbClr val="FFFF00"/>
              </a:solidFill>
            </a:endParaRPr>
          </a:p>
        </p:txBody>
      </p:sp>
      <p:cxnSp>
        <p:nvCxnSpPr>
          <p:cNvPr id="7174" name="直線單箭頭接點 7173">
            <a:extLst>
              <a:ext uri="{FF2B5EF4-FFF2-40B4-BE49-F238E27FC236}">
                <a16:creationId xmlns:a16="http://schemas.microsoft.com/office/drawing/2014/main" id="{B3405424-E9BC-4750-A824-88FC63B8F46E}"/>
              </a:ext>
            </a:extLst>
          </p:cNvPr>
          <p:cNvCxnSpPr>
            <a:cxnSpLocks/>
          </p:cNvCxnSpPr>
          <p:nvPr/>
        </p:nvCxnSpPr>
        <p:spPr>
          <a:xfrm flipH="1">
            <a:off x="9259958" y="2924944"/>
            <a:ext cx="959735" cy="484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9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8" grpId="0"/>
      <p:bldP spid="25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831975" y="219621"/>
            <a:ext cx="878497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資科常識   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從零開始、有頭無尾</a:t>
            </a:r>
          </a:p>
        </p:txBody>
      </p:sp>
      <p:sp>
        <p:nvSpPr>
          <p:cNvPr id="2" name="AutoShape 2" descr="Python range()的解釋和可視化- 每日頭條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132856"/>
            <a:ext cx="6144681" cy="345638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6F603C6-85BA-4AF0-98C3-7E272819DCB0}"/>
              </a:ext>
            </a:extLst>
          </p:cNvPr>
          <p:cNvSpPr txBox="1">
            <a:spLocks/>
          </p:cNvSpPr>
          <p:nvPr/>
        </p:nvSpPr>
        <p:spPr>
          <a:xfrm>
            <a:off x="7044601" y="1988840"/>
            <a:ext cx="3744416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從零開始數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9720A9D8-0F6F-4D4F-A7F7-08F6B94E9006}"/>
              </a:ext>
            </a:extLst>
          </p:cNvPr>
          <p:cNvSpPr txBox="1">
            <a:spLocks/>
          </p:cNvSpPr>
          <p:nvPr/>
        </p:nvSpPr>
        <p:spPr>
          <a:xfrm>
            <a:off x="6960096" y="2585280"/>
            <a:ext cx="4464496" cy="226350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範圍有含開頭</a:t>
            </a:r>
            <a:b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 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不含結尾</a:t>
            </a:r>
          </a:p>
        </p:txBody>
      </p:sp>
    </p:spTree>
    <p:extLst>
      <p:ext uri="{BB962C8B-B14F-4D97-AF65-F5344CB8AC3E}">
        <p14:creationId xmlns:p14="http://schemas.microsoft.com/office/powerpoint/2010/main" val="34408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701090" y="49470"/>
            <a:ext cx="7557418" cy="1143000"/>
          </a:xfrm>
        </p:spPr>
        <p:txBody>
          <a:bodyPr>
            <a:normAutofit/>
          </a:bodyPr>
          <a:lstStyle/>
          <a:p>
            <a:r>
              <a:rPr lang="zh-TW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學習文字程式的障礙</a:t>
            </a:r>
          </a:p>
        </p:txBody>
      </p:sp>
      <p:sp>
        <p:nvSpPr>
          <p:cNvPr id="3" name="標題 3"/>
          <p:cNvSpPr txBox="1">
            <a:spLocks/>
          </p:cNvSpPr>
          <p:nvPr/>
        </p:nvSpPr>
        <p:spPr>
          <a:xfrm>
            <a:off x="603198" y="2564904"/>
            <a:ext cx="4299412" cy="3456384"/>
          </a:xfrm>
          <a:prstGeom prst="rect">
            <a:avLst/>
          </a:prstGeom>
        </p:spPr>
        <p:txBody>
          <a:bodyPr anchor="b" anchorCtr="0">
            <a:normAutofit fontScale="92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chemeClr val="accent6"/>
              </a:buClr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語言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鍵盤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排版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環境建置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除錯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u"/>
            </a:pP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marL="1028700" lvl="1" indent="-571500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altLang="zh-TW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9" t="24516" r="38059" b="46013"/>
          <a:stretch/>
        </p:blipFill>
        <p:spPr bwMode="auto">
          <a:xfrm>
            <a:off x="6563916" y="1783658"/>
            <a:ext cx="2988809" cy="2850493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7" t="29412" r="31041" b="49706"/>
          <a:stretch/>
        </p:blipFill>
        <p:spPr bwMode="auto">
          <a:xfrm>
            <a:off x="8796164" y="1772816"/>
            <a:ext cx="2924688" cy="2978942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597A501-8726-474A-B76B-D5C02D6C1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3" t="22088" r="12804" b="42338"/>
          <a:stretch/>
        </p:blipFill>
        <p:spPr bwMode="auto">
          <a:xfrm>
            <a:off x="2801833" y="1906874"/>
            <a:ext cx="3294167" cy="3044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2C0081E-CEC5-48D9-9CFD-5EEA01630769}"/>
              </a:ext>
            </a:extLst>
          </p:cNvPr>
          <p:cNvSpPr/>
          <p:nvPr/>
        </p:nvSpPr>
        <p:spPr>
          <a:xfrm>
            <a:off x="1703512" y="5157192"/>
            <a:ext cx="8267680" cy="124457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00000"/>
                  <a:tint val="66000"/>
                  <a:satMod val="160000"/>
                </a:schemeClr>
              </a:gs>
              <a:gs pos="50000">
                <a:schemeClr val="accent1">
                  <a:tint val="100000"/>
                  <a:shade val="100000"/>
                  <a:satMod val="100000"/>
                  <a:tint val="44500"/>
                  <a:satMod val="160000"/>
                </a:schemeClr>
              </a:gs>
              <a:gs pos="100000">
                <a:schemeClr val="accent1">
                  <a:tint val="100000"/>
                  <a:shade val="100000"/>
                  <a:satMod val="100000"/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「拖拖拉拉」想法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– </a:t>
            </a:r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619FB58-70ED-497B-9422-3E0AAB5627F1}"/>
              </a:ext>
            </a:extLst>
          </p:cNvPr>
          <p:cNvSpPr txBox="1">
            <a:spLocks/>
          </p:cNvSpPr>
          <p:nvPr/>
        </p:nvSpPr>
        <p:spPr>
          <a:xfrm>
            <a:off x="186873" y="1336082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0195E1-4CE1-40F7-89C3-F02DF269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0" r="87597" b="37491"/>
          <a:stretch/>
        </p:blipFill>
        <p:spPr>
          <a:xfrm>
            <a:off x="922711" y="2380702"/>
            <a:ext cx="2297710" cy="280831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8A8C19-B428-4EB7-B2BE-EF7AD7F93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4" t="47055" r="85408" b="46902"/>
          <a:stretch/>
        </p:blipFill>
        <p:spPr>
          <a:xfrm>
            <a:off x="4109891" y="3371804"/>
            <a:ext cx="2160240" cy="6374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96812A0-F38F-4245-9599-3ECB6FC82F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99" y="3513231"/>
            <a:ext cx="342120" cy="3706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8002BA4-E7DD-46A7-AB4D-A766FDDB3E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2" t="12709" r="69490" b="54200"/>
          <a:stretch/>
        </p:blipFill>
        <p:spPr>
          <a:xfrm>
            <a:off x="6641951" y="2592552"/>
            <a:ext cx="4044645" cy="2276218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B3F6D804-DEC3-4EF0-A73F-E61C7C6083D0}"/>
              </a:ext>
            </a:extLst>
          </p:cNvPr>
          <p:cNvSpPr txBox="1">
            <a:spLocks/>
          </p:cNvSpPr>
          <p:nvPr/>
        </p:nvSpPr>
        <p:spPr>
          <a:xfrm>
            <a:off x="3185961" y="2292126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滑鼠拖曳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939F893-D4AD-41ED-9CB8-67A490263F19}"/>
              </a:ext>
            </a:extLst>
          </p:cNvPr>
          <p:cNvSpPr txBox="1">
            <a:spLocks/>
          </p:cNvSpPr>
          <p:nvPr/>
        </p:nvSpPr>
        <p:spPr>
          <a:xfrm>
            <a:off x="6507306" y="1470321"/>
            <a:ext cx="3888432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貼到編輯器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4595D375-F1B0-4575-8344-6DD98881CE90}"/>
              </a:ext>
            </a:extLst>
          </p:cNvPr>
          <p:cNvSpPr txBox="1">
            <a:spLocks/>
          </p:cNvSpPr>
          <p:nvPr/>
        </p:nvSpPr>
        <p:spPr>
          <a:xfrm>
            <a:off x="2375953" y="5153325"/>
            <a:ext cx="5904656" cy="86409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dist"/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來自剪貼簿的靈感</a:t>
            </a:r>
            <a:endParaRPr lang="en-US" altLang="zh-TW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29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/>
      <p:bldP spid="14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2B7BA5E-6B25-4323-B2F4-9313460E68B0}"/>
              </a:ext>
            </a:extLst>
          </p:cNvPr>
          <p:cNvSpPr txBox="1">
            <a:spLocks/>
          </p:cNvSpPr>
          <p:nvPr/>
        </p:nvSpPr>
        <p:spPr>
          <a:xfrm>
            <a:off x="3647728" y="116632"/>
            <a:ext cx="5832648" cy="11430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Py4t</a:t>
            </a:r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文字排版輔助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6FDD80-BEFA-4628-8DE9-E8F054E6F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" t="37400" r="78941" b="42650"/>
          <a:stretch/>
        </p:blipFill>
        <p:spPr>
          <a:xfrm>
            <a:off x="1233033" y="1987933"/>
            <a:ext cx="2608822" cy="1709228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946C3C6-9BCE-4153-83AE-2940A2D11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8" t="10271" r="86845" b="85688"/>
          <a:stretch/>
        </p:blipFill>
        <p:spPr>
          <a:xfrm>
            <a:off x="1197503" y="4149413"/>
            <a:ext cx="2602578" cy="5661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CF348B-1C4D-4D0D-B0D9-045C89F9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61" y="2256095"/>
            <a:ext cx="1494147" cy="11729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D31A01E-3F0C-49F2-A727-F728A909B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59" y="4876136"/>
            <a:ext cx="1331710" cy="135168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B5F9C03-B6C8-4988-9F41-4F6199A85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48" y="2093711"/>
            <a:ext cx="1310282" cy="129062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D63B5B3-D6D6-4235-977E-B2F9AD255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5013176"/>
            <a:ext cx="2742688" cy="8412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1E241D9-8E65-4334-B476-4DBB3A70C1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669" y="2241339"/>
            <a:ext cx="1178350" cy="1143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9ABC607-7592-43A0-A430-028F6738BF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07" y="5179212"/>
            <a:ext cx="1142065" cy="7766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C1D18F6-EFBB-4908-8C85-66F49982A4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243" y="4715545"/>
            <a:ext cx="1331709" cy="13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向右 6">
            <a:extLst>
              <a:ext uri="{FF2B5EF4-FFF2-40B4-BE49-F238E27FC236}">
                <a16:creationId xmlns:a16="http://schemas.microsoft.com/office/drawing/2014/main" id="{31418F0B-7B4A-4C33-9F99-F69AE4B39F7E}"/>
              </a:ext>
            </a:extLst>
          </p:cNvPr>
          <p:cNvSpPr/>
          <p:nvPr/>
        </p:nvSpPr>
        <p:spPr>
          <a:xfrm>
            <a:off x="542238" y="3661366"/>
            <a:ext cx="11386410" cy="1008562"/>
          </a:xfrm>
          <a:prstGeom prst="rightArrow">
            <a:avLst>
              <a:gd name="adj1" fmla="val 50348"/>
              <a:gd name="adj2" fmla="val 475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B11DBD-85FB-4EF7-9B24-6F147362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66" y="194863"/>
            <a:ext cx="10972800" cy="929881"/>
          </a:xfrm>
        </p:spPr>
        <p:txBody>
          <a:bodyPr>
            <a:normAutofit/>
          </a:bodyPr>
          <a:lstStyle/>
          <a:p>
            <a:pPr algn="ctr"/>
            <a:r>
              <a:rPr lang="en-US" altLang="zh-TW" sz="4400" dirty="0"/>
              <a:t>3D </a:t>
            </a:r>
            <a:r>
              <a:rPr lang="zh-TW" altLang="en-US" sz="4400" dirty="0"/>
              <a:t>是個有趣的題材</a:t>
            </a:r>
            <a:r>
              <a:rPr lang="en-US" altLang="zh-TW" sz="4400" dirty="0"/>
              <a:t> </a:t>
            </a:r>
            <a:endParaRPr lang="zh-TW" altLang="en-US" sz="4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1D1855-02C1-492C-8DF5-9CF1C3FFE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16401" r="24603" b="12201"/>
          <a:stretch/>
        </p:blipFill>
        <p:spPr>
          <a:xfrm>
            <a:off x="457562" y="1554273"/>
            <a:ext cx="2070791" cy="151412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F13407-86BA-4708-9048-047396C34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7" t="29253" r="22240" b="9051"/>
          <a:stretch/>
        </p:blipFill>
        <p:spPr>
          <a:xfrm>
            <a:off x="6147796" y="1516511"/>
            <a:ext cx="3108092" cy="2376264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B59E8B-A5C7-451A-A743-9F2A9FBB7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41" t="33501" r="21650" b="10101"/>
          <a:stretch/>
        </p:blipFill>
        <p:spPr>
          <a:xfrm>
            <a:off x="7824193" y="4074762"/>
            <a:ext cx="2579474" cy="198583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BB0C3F60-C609-4E61-B76D-AEFB1A383DF5}"/>
              </a:ext>
            </a:extLst>
          </p:cNvPr>
          <p:cNvSpPr/>
          <p:nvPr/>
        </p:nvSpPr>
        <p:spPr>
          <a:xfrm>
            <a:off x="5874280" y="3000912"/>
            <a:ext cx="1391294" cy="772567"/>
          </a:xfrm>
          <a:prstGeom prst="ellipse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VR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3875DD4-040E-41FF-A1DE-93049F07DF09}"/>
              </a:ext>
            </a:extLst>
          </p:cNvPr>
          <p:cNvSpPr/>
          <p:nvPr/>
        </p:nvSpPr>
        <p:spPr>
          <a:xfrm>
            <a:off x="7300114" y="5215975"/>
            <a:ext cx="1391294" cy="772567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AR</a:t>
            </a:r>
            <a:endParaRPr lang="zh-TW" altLang="en-US" sz="3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0A9BBD-4DAC-4B56-B891-CFC46C8B13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994" t="26901" r="8656" b="36350"/>
          <a:stretch/>
        </p:blipFill>
        <p:spPr>
          <a:xfrm>
            <a:off x="2766187" y="4277096"/>
            <a:ext cx="2248312" cy="1639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EFD73A6D-3CB6-4D57-A21D-921927B5E43E}"/>
              </a:ext>
            </a:extLst>
          </p:cNvPr>
          <p:cNvSpPr/>
          <p:nvPr/>
        </p:nvSpPr>
        <p:spPr>
          <a:xfrm>
            <a:off x="1517262" y="5343364"/>
            <a:ext cx="1751590" cy="772566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F29E048-6EBA-42A6-BAEF-91D11AE06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78" t="16401" r="35235" b="26900"/>
          <a:stretch/>
        </p:blipFill>
        <p:spPr>
          <a:xfrm>
            <a:off x="1715211" y="2095430"/>
            <a:ext cx="2735516" cy="194365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098C34C2-8DBB-43A4-823F-410B55837861}"/>
              </a:ext>
            </a:extLst>
          </p:cNvPr>
          <p:cNvSpPr/>
          <p:nvPr/>
        </p:nvSpPr>
        <p:spPr>
          <a:xfrm>
            <a:off x="592857" y="3120208"/>
            <a:ext cx="1800200" cy="77256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819D78-A941-4AEF-AEAA-CD2B863CA3AA}"/>
              </a:ext>
            </a:extLst>
          </p:cNvPr>
          <p:cNvSpPr/>
          <p:nvPr/>
        </p:nvSpPr>
        <p:spPr>
          <a:xfrm>
            <a:off x="3503712" y="6195744"/>
            <a:ext cx="493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7"/>
              </a:rPr>
              <a:t>https://www.youtube.com/watch?v=VT5oZndzj68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537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0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" y="-2"/>
            <a:ext cx="12192000" cy="685800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BB7C735D-9DDD-4DC1-9ACA-C1966744E696}"/>
              </a:ext>
            </a:extLst>
          </p:cNvPr>
          <p:cNvSpPr/>
          <p:nvPr/>
        </p:nvSpPr>
        <p:spPr>
          <a:xfrm>
            <a:off x="7464152" y="1268760"/>
            <a:ext cx="4554007" cy="1550247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  <a:ln w="57150"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文字程式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高中大學、就業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592AC42-8A5F-49AA-9C7F-C12E93FF9D5D}"/>
              </a:ext>
            </a:extLst>
          </p:cNvPr>
          <p:cNvSpPr/>
          <p:nvPr/>
        </p:nvSpPr>
        <p:spPr>
          <a:xfrm>
            <a:off x="1559496" y="4068562"/>
            <a:ext cx="3001644" cy="1769438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</a:schemeClr>
          </a:solidFill>
          <a:ln w="76200"/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25400" dir="5400000">
              <a:srgbClr val="000000">
                <a:alpha val="43137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 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圖形積木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E80E36EE-4FC6-46CC-8958-06003B4196CD}"/>
              </a:ext>
            </a:extLst>
          </p:cNvPr>
          <p:cNvSpPr/>
          <p:nvPr/>
        </p:nvSpPr>
        <p:spPr>
          <a:xfrm rot="19833866">
            <a:off x="4422757" y="2676052"/>
            <a:ext cx="3131474" cy="1171888"/>
          </a:xfrm>
          <a:prstGeom prst="rightArrow">
            <a:avLst>
              <a:gd name="adj1" fmla="val 49863"/>
              <a:gd name="adj2" fmla="val 64376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94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7408" y="116632"/>
            <a:ext cx="10945216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等於不等於 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23392" y="2112485"/>
            <a:ext cx="29626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 algn="ctr"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 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是設值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760690" y="4563101"/>
            <a:ext cx="424847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571500" indent="-571500"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==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才是等於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67408" y="3284984"/>
            <a:ext cx="7145444" cy="1278117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marL="685800" indent="-685800">
              <a:lnSpc>
                <a:spcPct val="120000"/>
              </a:lnSpc>
              <a:buClr>
                <a:srgbClr val="FF0000"/>
              </a:buClr>
              <a:buSzPct val="90000"/>
              <a:buFont typeface="Wingdings" panose="05000000000000000000" pitchFamily="2" charset="2"/>
              <a:buChar char="u"/>
            </a:pP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X = X + 1 </a:t>
            </a:r>
          </a:p>
          <a:p>
            <a:pPr>
              <a:lnSpc>
                <a:spcPct val="120000"/>
              </a:lnSpc>
              <a:buClr>
                <a:srgbClr val="FF0000"/>
              </a:buClr>
              <a:buSzPct val="90000"/>
            </a:pP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    在</a:t>
            </a:r>
            <a:r>
              <a:rPr lang="en-US" altLang="zh-TW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是成立的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7A43D01-CDD2-4B45-8F59-B27E96A04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5" t="11151" r="45275" b="74283"/>
          <a:stretch/>
        </p:blipFill>
        <p:spPr>
          <a:xfrm>
            <a:off x="5987988" y="2504800"/>
            <a:ext cx="5511190" cy="1560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標題 1">
            <a:extLst>
              <a:ext uri="{FF2B5EF4-FFF2-40B4-BE49-F238E27FC236}">
                <a16:creationId xmlns:a16="http://schemas.microsoft.com/office/drawing/2014/main" id="{78D0B24C-9CA3-4B28-9D58-06B5E0440D81}"/>
              </a:ext>
            </a:extLst>
          </p:cNvPr>
          <p:cNvSpPr txBox="1">
            <a:spLocks/>
          </p:cNvSpPr>
          <p:nvPr/>
        </p:nvSpPr>
        <p:spPr>
          <a:xfrm>
            <a:off x="6096000" y="4329700"/>
            <a:ext cx="5184576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最後獎金是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45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21464C-4D97-495F-B2A4-CAC75FC8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62" y="16024"/>
            <a:ext cx="10972800" cy="114300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E35B90-E981-41D4-A5C1-077446031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" b="9822"/>
          <a:stretch/>
        </p:blipFill>
        <p:spPr>
          <a:xfrm>
            <a:off x="0" y="14481"/>
            <a:ext cx="12192000" cy="649853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D7793A5-C89C-4961-B096-B03E9DDEC2A7}"/>
              </a:ext>
            </a:extLst>
          </p:cNvPr>
          <p:cNvSpPr/>
          <p:nvPr/>
        </p:nvSpPr>
        <p:spPr>
          <a:xfrm rot="21223250">
            <a:off x="1086255" y="1384113"/>
            <a:ext cx="2088232" cy="1008112"/>
          </a:xfrm>
          <a:prstGeom prst="ellipse">
            <a:avLst/>
          </a:prstGeom>
          <a:solidFill>
            <a:schemeClr val="accent1">
              <a:tint val="100000"/>
              <a:shade val="100000"/>
              <a:satMod val="100000"/>
              <a:alpha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Scratch</a:t>
            </a:r>
            <a:endParaRPr lang="zh-TW" altLang="en-US" sz="3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2464C8A-1551-42FC-9F50-FA2FF71915E4}"/>
              </a:ext>
            </a:extLst>
          </p:cNvPr>
          <p:cNvSpPr/>
          <p:nvPr/>
        </p:nvSpPr>
        <p:spPr>
          <a:xfrm rot="21223250">
            <a:off x="8143560" y="879876"/>
            <a:ext cx="2088232" cy="1008112"/>
          </a:xfrm>
          <a:prstGeom prst="ellipse">
            <a:avLst/>
          </a:prstGeom>
          <a:solidFill>
            <a:schemeClr val="accent6">
              <a:tint val="100000"/>
              <a:shade val="100000"/>
              <a:satMod val="10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3200" dirty="0"/>
              <a:t>Python</a:t>
            </a:r>
            <a:endParaRPr lang="zh-TW" altLang="en-US" sz="3200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6416F93-9E96-47B7-8537-40421F65F007}"/>
              </a:ext>
            </a:extLst>
          </p:cNvPr>
          <p:cNvSpPr/>
          <p:nvPr/>
        </p:nvSpPr>
        <p:spPr>
          <a:xfrm rot="21311099">
            <a:off x="3851235" y="1341421"/>
            <a:ext cx="3600400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BF7E51E5-9189-4AD9-85F7-76E886FE9BCE}"/>
              </a:ext>
            </a:extLst>
          </p:cNvPr>
          <p:cNvSpPr txBox="1">
            <a:spLocks/>
          </p:cNvSpPr>
          <p:nvPr/>
        </p:nvSpPr>
        <p:spPr>
          <a:xfrm rot="21289116">
            <a:off x="2158623" y="1249381"/>
            <a:ext cx="6658883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Py4t</a:t>
            </a:r>
          </a:p>
          <a:p>
            <a:pPr algn="ctr">
              <a:lnSpc>
                <a:spcPct val="150000"/>
              </a:lnSpc>
            </a:pPr>
            <a:r>
              <a:rPr lang="en-US" altLang="zh-TW" sz="2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 for Teenagers</a:t>
            </a:r>
            <a:endParaRPr lang="zh-TW" altLang="en-US" sz="2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403E473D-BA0F-4F78-9FBC-974BD342F78A}"/>
              </a:ext>
            </a:extLst>
          </p:cNvPr>
          <p:cNvSpPr txBox="1">
            <a:spLocks/>
          </p:cNvSpPr>
          <p:nvPr/>
        </p:nvSpPr>
        <p:spPr>
          <a:xfrm>
            <a:off x="8649491" y="6353944"/>
            <a:ext cx="3816424" cy="504056"/>
          </a:xfrm>
          <a:prstGeom prst="rect">
            <a:avLst/>
          </a:prstGeom>
        </p:spPr>
        <p:txBody>
          <a:bodyPr anchor="t" anchorCtr="0">
            <a:normAutofit fontScale="4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lnSpc>
                <a:spcPct val="250000"/>
              </a:lnSpc>
              <a:buClr>
                <a:schemeClr val="tx2"/>
              </a:buClr>
            </a:pPr>
            <a:r>
              <a:rPr lang="zh-TW" altLang="en-US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圖片來源：</a:t>
            </a:r>
            <a:r>
              <a:rPr lang="en-US" altLang="zh-TW" sz="2800" kern="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https://commons.wikimedia.org/</a:t>
            </a:r>
            <a:endParaRPr lang="zh-TW" altLang="en-US" sz="2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EC4150-9562-4AB9-89E6-8A1D1C050EFC}"/>
              </a:ext>
            </a:extLst>
          </p:cNvPr>
          <p:cNvSpPr txBox="1"/>
          <p:nvPr/>
        </p:nvSpPr>
        <p:spPr>
          <a:xfrm rot="21394177">
            <a:off x="3831687" y="3376521"/>
            <a:ext cx="38164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橋接</a:t>
            </a:r>
            <a:endParaRPr lang="zh-TW" altLang="en-US" sz="1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435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16DFE83-8BD9-4162-9A51-8FA30500D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40" t="3801" r="7476" b="25074"/>
          <a:stretch/>
        </p:blipFill>
        <p:spPr>
          <a:xfrm>
            <a:off x="1028467" y="2325094"/>
            <a:ext cx="2438511" cy="1638182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標題 3">
            <a:extLst>
              <a:ext uri="{FF2B5EF4-FFF2-40B4-BE49-F238E27FC236}">
                <a16:creationId xmlns:a16="http://schemas.microsoft.com/office/drawing/2014/main" id="{56CE4443-1A3E-4856-BA38-95AC46C70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2133"/>
            <a:ext cx="9649072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什麼是</a:t>
            </a:r>
            <a:r>
              <a:rPr lang="en-US" altLang="zh-TW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6" name="加號 5">
            <a:extLst>
              <a:ext uri="{FF2B5EF4-FFF2-40B4-BE49-F238E27FC236}">
                <a16:creationId xmlns:a16="http://schemas.microsoft.com/office/drawing/2014/main" id="{6EA43C39-E1BF-468A-B2F8-E28BD8D93738}"/>
              </a:ext>
            </a:extLst>
          </p:cNvPr>
          <p:cNvSpPr/>
          <p:nvPr/>
        </p:nvSpPr>
        <p:spPr>
          <a:xfrm>
            <a:off x="4518052" y="2655587"/>
            <a:ext cx="2056498" cy="2164013"/>
          </a:xfrm>
          <a:prstGeom prst="mathPlus">
            <a:avLst>
              <a:gd name="adj1" fmla="val 12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3">
            <a:extLst>
              <a:ext uri="{FF2B5EF4-FFF2-40B4-BE49-F238E27FC236}">
                <a16:creationId xmlns:a16="http://schemas.microsoft.com/office/drawing/2014/main" id="{7B8BD3E1-48DB-472A-A001-CB75B2C5BF17}"/>
              </a:ext>
            </a:extLst>
          </p:cNvPr>
          <p:cNvSpPr txBox="1">
            <a:spLocks/>
          </p:cNvSpPr>
          <p:nvPr/>
        </p:nvSpPr>
        <p:spPr>
          <a:xfrm>
            <a:off x="6145195" y="3932153"/>
            <a:ext cx="5245370" cy="887447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便利貼、學習模組</a:t>
            </a:r>
            <a:endParaRPr lang="en-US" altLang="zh-TW" sz="4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3">
            <a:extLst>
              <a:ext uri="{FF2B5EF4-FFF2-40B4-BE49-F238E27FC236}">
                <a16:creationId xmlns:a16="http://schemas.microsoft.com/office/drawing/2014/main" id="{F7C5CC17-9A11-4818-98E6-FB6C39CC0F48}"/>
              </a:ext>
            </a:extLst>
          </p:cNvPr>
          <p:cNvSpPr txBox="1">
            <a:spLocks/>
          </p:cNvSpPr>
          <p:nvPr/>
        </p:nvSpPr>
        <p:spPr>
          <a:xfrm>
            <a:off x="-9175" y="3932154"/>
            <a:ext cx="4320480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 err="1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endParaRPr lang="en-US" altLang="zh-TW" sz="48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EF7B9B3-86CE-4BE1-98CE-A3BDDFB9D7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3"/>
          <a:stretch/>
        </p:blipFill>
        <p:spPr>
          <a:xfrm>
            <a:off x="7615011" y="2198371"/>
            <a:ext cx="1701261" cy="184303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標題 3">
            <a:extLst>
              <a:ext uri="{FF2B5EF4-FFF2-40B4-BE49-F238E27FC236}">
                <a16:creationId xmlns:a16="http://schemas.microsoft.com/office/drawing/2014/main" id="{936EA584-B06C-45A2-86F6-37DB67A19BD9}"/>
              </a:ext>
            </a:extLst>
          </p:cNvPr>
          <p:cNvSpPr txBox="1">
            <a:spLocks/>
          </p:cNvSpPr>
          <p:nvPr/>
        </p:nvSpPr>
        <p:spPr>
          <a:xfrm>
            <a:off x="310811" y="1055047"/>
            <a:ext cx="3645273" cy="1100133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r>
              <a:rPr lang="zh-TW" altLang="en-US" sz="32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程式編輯器</a:t>
            </a:r>
            <a:endParaRPr lang="en-US" altLang="zh-TW" sz="32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2" name="標題 3">
            <a:extLst>
              <a:ext uri="{FF2B5EF4-FFF2-40B4-BE49-F238E27FC236}">
                <a16:creationId xmlns:a16="http://schemas.microsoft.com/office/drawing/2014/main" id="{5F8F1379-BBA1-4D23-98BB-2DE37EC08E0E}"/>
              </a:ext>
            </a:extLst>
          </p:cNvPr>
          <p:cNvSpPr txBox="1">
            <a:spLocks/>
          </p:cNvSpPr>
          <p:nvPr/>
        </p:nvSpPr>
        <p:spPr>
          <a:xfrm>
            <a:off x="6456040" y="1373928"/>
            <a:ext cx="4176007" cy="725295"/>
          </a:xfrm>
          <a:prstGeom prst="rect">
            <a:avLst/>
          </a:prstGeom>
        </p:spPr>
        <p:txBody>
          <a:bodyPr anchor="b" anchorCtr="0">
            <a:normAutofit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外掛</a:t>
            </a:r>
            <a:r>
              <a:rPr lang="en-US" altLang="zh-TW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(plug-in)</a:t>
            </a:r>
          </a:p>
        </p:txBody>
      </p:sp>
      <p:sp>
        <p:nvSpPr>
          <p:cNvPr id="13" name="標題 3">
            <a:extLst>
              <a:ext uri="{FF2B5EF4-FFF2-40B4-BE49-F238E27FC236}">
                <a16:creationId xmlns:a16="http://schemas.microsoft.com/office/drawing/2014/main" id="{030D93E7-B022-40A0-9813-92D03D870221}"/>
              </a:ext>
            </a:extLst>
          </p:cNvPr>
          <p:cNvSpPr txBox="1">
            <a:spLocks/>
          </p:cNvSpPr>
          <p:nvPr/>
        </p:nvSpPr>
        <p:spPr>
          <a:xfrm>
            <a:off x="-9175" y="4734354"/>
            <a:ext cx="432048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2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愛沙尼亞</a:t>
            </a:r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-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塔爾圖大學開發</a:t>
            </a:r>
            <a:endParaRPr lang="en-US" altLang="zh-TW" sz="26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en-US" altLang="zh-TW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6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4" name="標題 3">
            <a:extLst>
              <a:ext uri="{FF2B5EF4-FFF2-40B4-BE49-F238E27FC236}">
                <a16:creationId xmlns:a16="http://schemas.microsoft.com/office/drawing/2014/main" id="{2578A053-5ADE-4853-A677-05254C128689}"/>
              </a:ext>
            </a:extLst>
          </p:cNvPr>
          <p:cNvSpPr txBox="1">
            <a:spLocks/>
          </p:cNvSpPr>
          <p:nvPr/>
        </p:nvSpPr>
        <p:spPr>
          <a:xfrm>
            <a:off x="5997337" y="4605290"/>
            <a:ext cx="5245370" cy="887446"/>
          </a:xfrm>
          <a:prstGeom prst="rect">
            <a:avLst/>
          </a:prstGeom>
        </p:spPr>
        <p:txBody>
          <a:bodyPr anchor="b" anchorCtr="0">
            <a:normAutofit fontScale="850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endParaRPr lang="en-US" altLang="zh-TW" sz="24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張文宏老師開發與整合</a:t>
            </a:r>
            <a:endParaRPr lang="en-US" altLang="zh-TW" sz="2400" b="1" kern="0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algn="ctr"/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採</a:t>
            </a:r>
            <a:r>
              <a:rPr lang="en-US" altLang="zh-TW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MIT</a:t>
            </a:r>
            <a:r>
              <a:rPr lang="zh-TW" altLang="en-US" sz="2400" b="1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授權</a:t>
            </a:r>
          </a:p>
        </p:txBody>
      </p:sp>
      <p:sp>
        <p:nvSpPr>
          <p:cNvPr id="15" name="標題 3">
            <a:extLst>
              <a:ext uri="{FF2B5EF4-FFF2-40B4-BE49-F238E27FC236}">
                <a16:creationId xmlns:a16="http://schemas.microsoft.com/office/drawing/2014/main" id="{1AD5AC55-66B5-40F2-A823-D1784D0BD24F}"/>
              </a:ext>
            </a:extLst>
          </p:cNvPr>
          <p:cNvSpPr txBox="1">
            <a:spLocks/>
          </p:cNvSpPr>
          <p:nvPr/>
        </p:nvSpPr>
        <p:spPr>
          <a:xfrm>
            <a:off x="1350599" y="5851213"/>
            <a:ext cx="7787226" cy="8874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註：</a:t>
            </a:r>
            <a:r>
              <a:rPr lang="en-US" altLang="zh-TW" sz="2800" kern="0" dirty="0" err="1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Thonny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Py4t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需下載安裝於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windows7</a:t>
            </a:r>
            <a:r>
              <a:rPr lang="zh-TW" altLang="en-US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或</a:t>
            </a:r>
            <a:r>
              <a:rPr lang="en-US" altLang="zh-TW" sz="2800" kern="0" dirty="0">
                <a:solidFill>
                  <a:schemeClr val="tx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2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5EE743F-0BD8-4908-9523-74E253821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1916832"/>
            <a:ext cx="9649072" cy="2647351"/>
          </a:xfrm>
        </p:spPr>
        <p:txBody>
          <a:bodyPr>
            <a:normAutofit/>
          </a:bodyPr>
          <a:lstStyle/>
          <a:p>
            <a:pPr algn="ctr"/>
            <a:r>
              <a:rPr lang="zh-TW" altLang="en-US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不需從零學</a:t>
            </a:r>
            <a:r>
              <a:rPr lang="en-US" altLang="zh-TW" sz="670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b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lang="zh-TW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標題 3">
            <a:extLst>
              <a:ext uri="{FF2B5EF4-FFF2-40B4-BE49-F238E27FC236}">
                <a16:creationId xmlns:a16="http://schemas.microsoft.com/office/drawing/2014/main" id="{FB4C7E42-5B36-4904-89B9-6F6D204EC6D6}"/>
              </a:ext>
            </a:extLst>
          </p:cNvPr>
          <p:cNvSpPr txBox="1">
            <a:spLocks/>
          </p:cNvSpPr>
          <p:nvPr/>
        </p:nvSpPr>
        <p:spPr>
          <a:xfrm>
            <a:off x="1179691" y="4087658"/>
            <a:ext cx="9577064" cy="953049"/>
          </a:xfrm>
          <a:prstGeom prst="rect">
            <a:avLst/>
          </a:prstGeom>
        </p:spPr>
        <p:txBody>
          <a:bodyPr anchor="b" anchorCtr="0">
            <a:normAutofit fontScale="90000" lnSpcReduction="1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以</a:t>
            </a:r>
            <a:r>
              <a:rPr lang="en-US" altLang="zh-TW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r>
              <a:rPr lang="zh-TW" altLang="en-US" sz="6700" kern="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概念為起點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000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0DBFB0D-1E65-4002-83C6-01C5F92A3A30}"/>
              </a:ext>
            </a:extLst>
          </p:cNvPr>
          <p:cNvSpPr txBox="1">
            <a:spLocks/>
          </p:cNvSpPr>
          <p:nvPr/>
        </p:nvSpPr>
        <p:spPr>
          <a:xfrm>
            <a:off x="3071664" y="222496"/>
            <a:ext cx="5400600" cy="998984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基本執行順序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2A8B7C-E4A9-494D-AFB7-C0C4C1374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4" t="11151" r="41140" b="50000"/>
          <a:stretch/>
        </p:blipFill>
        <p:spPr>
          <a:xfrm>
            <a:off x="5987988" y="3140094"/>
            <a:ext cx="4104456" cy="266429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0C9FE719-F8D0-40C2-8623-B7CE395B66F5}"/>
              </a:ext>
            </a:extLst>
          </p:cNvPr>
          <p:cNvSpPr txBox="1">
            <a:spLocks/>
          </p:cNvSpPr>
          <p:nvPr/>
        </p:nvSpPr>
        <p:spPr>
          <a:xfrm>
            <a:off x="1590006" y="1543811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381FAEB-9EEF-4439-BE4B-9601FFF06152}"/>
              </a:ext>
            </a:extLst>
          </p:cNvPr>
          <p:cNvSpPr txBox="1">
            <a:spLocks/>
          </p:cNvSpPr>
          <p:nvPr/>
        </p:nvSpPr>
        <p:spPr>
          <a:xfrm>
            <a:off x="6816080" y="1568455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8AFC850-6E57-4EAA-AB1F-6C5AFD10A030}"/>
              </a:ext>
            </a:extLst>
          </p:cNvPr>
          <p:cNvSpPr/>
          <p:nvPr/>
        </p:nvSpPr>
        <p:spPr>
          <a:xfrm rot="5400000">
            <a:off x="3251311" y="3882890"/>
            <a:ext cx="3284617" cy="558383"/>
          </a:xfrm>
          <a:prstGeom prst="rightArrow">
            <a:avLst>
              <a:gd name="adj1" fmla="val 28063"/>
              <a:gd name="adj2" fmla="val 65164"/>
            </a:avLst>
          </a:prstGeom>
          <a:solidFill>
            <a:schemeClr val="bg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4B657D-0FB9-4E07-B20A-7715B1662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2495431"/>
            <a:ext cx="2190750" cy="35718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FBA5D54-46A7-4D7C-BFFD-3BCE25DBFA21}"/>
              </a:ext>
            </a:extLst>
          </p:cNvPr>
          <p:cNvSpPr txBox="1"/>
          <p:nvPr/>
        </p:nvSpPr>
        <p:spPr>
          <a:xfrm>
            <a:off x="4895812" y="3429000"/>
            <a:ext cx="553998" cy="16190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由上而下</a:t>
            </a:r>
          </a:p>
        </p:txBody>
      </p:sp>
    </p:spTree>
    <p:extLst>
      <p:ext uri="{BB962C8B-B14F-4D97-AF65-F5344CB8AC3E}">
        <p14:creationId xmlns:p14="http://schemas.microsoft.com/office/powerpoint/2010/main" val="15514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75720" y="116632"/>
            <a:ext cx="5400600" cy="998984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變數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59696" y="2734753"/>
            <a:ext cx="5256584" cy="3047280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>
              <a:buClr>
                <a:srgbClr val="FF0000"/>
              </a:buClr>
            </a:pPr>
            <a:endParaRPr lang="en-US" altLang="zh-TW" sz="4800" kern="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3" name="直線接點 12"/>
          <p:cNvCxnSpPr>
            <a:cxnSpLocks/>
          </p:cNvCxnSpPr>
          <p:nvPr/>
        </p:nvCxnSpPr>
        <p:spPr>
          <a:xfrm>
            <a:off x="2567608" y="3994502"/>
            <a:ext cx="8278661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標題 1"/>
          <p:cNvSpPr txBox="1">
            <a:spLocks/>
          </p:cNvSpPr>
          <p:nvPr/>
        </p:nvSpPr>
        <p:spPr>
          <a:xfrm>
            <a:off x="3122240" y="1596573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solidFill>
                  <a:srgbClr val="00B05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設值</a:t>
            </a:r>
            <a:endParaRPr lang="zh-TW" altLang="en-US" sz="3200" kern="0" dirty="0">
              <a:solidFill>
                <a:srgbClr val="00B05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5541868" y="1622312"/>
            <a:ext cx="2118932" cy="926976"/>
          </a:xfrm>
          <a:prstGeom prst="rect">
            <a:avLst/>
          </a:prstGeom>
        </p:spPr>
        <p:txBody>
          <a:bodyPr anchor="b" anchorCtr="0">
            <a:norm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4000" kern="0" dirty="0">
                <a:solidFill>
                  <a:srgbClr val="0070C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取值</a:t>
            </a:r>
            <a:endParaRPr lang="zh-TW" altLang="en-US" sz="3200" kern="0" dirty="0">
              <a:solidFill>
                <a:srgbClr val="0070C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7770518" y="1609888"/>
            <a:ext cx="2550980" cy="926976"/>
          </a:xfrm>
          <a:prstGeom prst="rect">
            <a:avLst/>
          </a:prstGeom>
        </p:spPr>
        <p:txBody>
          <a:bodyPr anchor="b" anchorCtr="0">
            <a:normAutofit fontScale="77500" lnSpcReduction="20000"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800" kern="0" dirty="0">
                <a:solidFill>
                  <a:schemeClr val="accent2">
                    <a:lumMod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zh-TW" altLang="en-US" sz="5200" kern="0" dirty="0">
                <a:solidFill>
                  <a:schemeClr val="accent2">
                    <a:lumMod val="75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加後設值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955B5341-7C97-4610-979A-C0017C673D90}"/>
              </a:ext>
            </a:extLst>
          </p:cNvPr>
          <p:cNvSpPr txBox="1">
            <a:spLocks/>
          </p:cNvSpPr>
          <p:nvPr/>
        </p:nvSpPr>
        <p:spPr>
          <a:xfrm>
            <a:off x="689679" y="2271265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D91DF6C3-AB1F-44D2-8DD7-FE51A5FD7A4A}"/>
              </a:ext>
            </a:extLst>
          </p:cNvPr>
          <p:cNvSpPr txBox="1">
            <a:spLocks/>
          </p:cNvSpPr>
          <p:nvPr/>
        </p:nvSpPr>
        <p:spPr>
          <a:xfrm>
            <a:off x="617671" y="4319313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F4E462-79A2-4B3B-9A81-7B4C7EEC8E0C}"/>
              </a:ext>
            </a:extLst>
          </p:cNvPr>
          <p:cNvSpPr txBox="1"/>
          <p:nvPr/>
        </p:nvSpPr>
        <p:spPr>
          <a:xfrm>
            <a:off x="3575720" y="6005576"/>
            <a:ext cx="649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註：</a:t>
            </a:r>
            <a:r>
              <a:rPr lang="en-US" altLang="zh-TW" dirty="0"/>
              <a:t>python</a:t>
            </a:r>
            <a:r>
              <a:rPr lang="zh-TW" altLang="en-US" dirty="0"/>
              <a:t>變數名稱需為文字、數字或 </a:t>
            </a:r>
            <a:r>
              <a:rPr lang="en-US" altLang="zh-TW" dirty="0"/>
              <a:t>_ </a:t>
            </a:r>
            <a:r>
              <a:rPr lang="zh-TW" altLang="en-US" dirty="0"/>
              <a:t>， 且開頭不可為數字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0C4ED3-928C-4223-8338-F485FFDF5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04" y="2531332"/>
            <a:ext cx="2217121" cy="6536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FEEEFE2-A3C0-43E1-AF23-4B69F1D09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77" y="3207194"/>
            <a:ext cx="2255791" cy="732068"/>
          </a:xfrm>
          <a:prstGeom prst="rect">
            <a:avLst/>
          </a:prstGeom>
          <a:effectLst/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EB88269-92B4-4811-8D8B-62875148B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9" y="2858430"/>
            <a:ext cx="2571750" cy="885825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22DDC30-79AF-4FF0-9CD6-61044D0401EB}"/>
              </a:ext>
            </a:extLst>
          </p:cNvPr>
          <p:cNvCxnSpPr>
            <a:cxnSpLocks/>
          </p:cNvCxnSpPr>
          <p:nvPr/>
        </p:nvCxnSpPr>
        <p:spPr>
          <a:xfrm>
            <a:off x="5663952" y="1905231"/>
            <a:ext cx="0" cy="188380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B40AA6E-7325-4F45-A1B5-BAC34B3E2C2B}"/>
              </a:ext>
            </a:extLst>
          </p:cNvPr>
          <p:cNvCxnSpPr>
            <a:cxnSpLocks/>
          </p:cNvCxnSpPr>
          <p:nvPr/>
        </p:nvCxnSpPr>
        <p:spPr>
          <a:xfrm>
            <a:off x="7784379" y="1956283"/>
            <a:ext cx="0" cy="1883809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64BC583-A6A5-4DDA-B90D-A53B6A476C26}"/>
              </a:ext>
            </a:extLst>
          </p:cNvPr>
          <p:cNvCxnSpPr>
            <a:cxnSpLocks/>
          </p:cNvCxnSpPr>
          <p:nvPr/>
        </p:nvCxnSpPr>
        <p:spPr>
          <a:xfrm>
            <a:off x="7785120" y="4233219"/>
            <a:ext cx="0" cy="132406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A5F066E-72EE-442B-8BD8-DF49A3442883}"/>
              </a:ext>
            </a:extLst>
          </p:cNvPr>
          <p:cNvCxnSpPr>
            <a:cxnSpLocks/>
          </p:cNvCxnSpPr>
          <p:nvPr/>
        </p:nvCxnSpPr>
        <p:spPr>
          <a:xfrm>
            <a:off x="5663952" y="4193164"/>
            <a:ext cx="0" cy="1324068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7396D9E4-3FF5-45AC-B112-69AA1CD628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41" t="16268" r="61222" b="76719"/>
          <a:stretch/>
        </p:blipFill>
        <p:spPr>
          <a:xfrm>
            <a:off x="3802047" y="4743750"/>
            <a:ext cx="1065296" cy="480957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A9E6119-FC01-4178-BE1C-99A7103CE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00" y="2807716"/>
            <a:ext cx="1590675" cy="78105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720257B-7ADD-49B8-9265-5327426741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19" t="25850" r="61368" b="66882"/>
          <a:stretch/>
        </p:blipFill>
        <p:spPr>
          <a:xfrm>
            <a:off x="6175547" y="4743750"/>
            <a:ext cx="1062240" cy="498449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A159C2E-3BE7-4D61-961B-5D4B248B69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919" t="25850" r="60078" b="66882"/>
          <a:stretch/>
        </p:blipFill>
        <p:spPr>
          <a:xfrm>
            <a:off x="8080091" y="4319313"/>
            <a:ext cx="1219615" cy="498449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907C0126-1100-45F0-8A43-FCE00EA1B8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19" t="35300" r="56460" b="57970"/>
          <a:stretch/>
        </p:blipFill>
        <p:spPr>
          <a:xfrm>
            <a:off x="8080091" y="5024597"/>
            <a:ext cx="1660726" cy="461496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E64E35AF-9928-4618-84FE-703CC64ABA2D}"/>
              </a:ext>
            </a:extLst>
          </p:cNvPr>
          <p:cNvSpPr txBox="1"/>
          <p:nvPr/>
        </p:nvSpPr>
        <p:spPr>
          <a:xfrm>
            <a:off x="9370300" y="4399875"/>
            <a:ext cx="564582" cy="37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354034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重複次數 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for …  in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885417"/>
            <a:ext cx="3312368" cy="208920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877496" y="4341183"/>
            <a:ext cx="8773066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E3D3703-7D3E-4477-BB68-51CD5FD2F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9" t="28539" r="44094" b="59450"/>
          <a:stretch/>
        </p:blipFill>
        <p:spPr>
          <a:xfrm>
            <a:off x="4108241" y="5243671"/>
            <a:ext cx="4456917" cy="1132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23889A4C-27A5-4883-AA66-C2E7F21C2BE1}"/>
              </a:ext>
            </a:extLst>
          </p:cNvPr>
          <p:cNvSpPr txBox="1">
            <a:spLocks/>
          </p:cNvSpPr>
          <p:nvPr/>
        </p:nvSpPr>
        <p:spPr>
          <a:xfrm>
            <a:off x="1275054" y="2310377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19AAC5FF-33DE-45D0-90E9-A9E764FB776E}"/>
              </a:ext>
            </a:extLst>
          </p:cNvPr>
          <p:cNvSpPr txBox="1">
            <a:spLocks/>
          </p:cNvSpPr>
          <p:nvPr/>
        </p:nvSpPr>
        <p:spPr>
          <a:xfrm>
            <a:off x="1275054" y="4572219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676C3E8-F4B5-4B68-A251-F6785D421F3A}"/>
              </a:ext>
            </a:extLst>
          </p:cNvPr>
          <p:cNvCxnSpPr>
            <a:cxnSpLocks/>
          </p:cNvCxnSpPr>
          <p:nvPr/>
        </p:nvCxnSpPr>
        <p:spPr>
          <a:xfrm flipV="1">
            <a:off x="5317705" y="4829265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FC2C93B-0180-4018-BCED-30C097D03AA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317705" y="4811382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9826882-78A6-40AA-8108-B13941F96FDC}"/>
              </a:ext>
            </a:extLst>
          </p:cNvPr>
          <p:cNvSpPr txBox="1"/>
          <p:nvPr/>
        </p:nvSpPr>
        <p:spPr>
          <a:xfrm>
            <a:off x="7330341" y="4626716"/>
            <a:ext cx="215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迴圈變數</a:t>
            </a:r>
            <a:r>
              <a:rPr lang="en-US" altLang="zh-TW" sz="1400" dirty="0"/>
              <a:t>(</a:t>
            </a:r>
            <a:r>
              <a:rPr lang="zh-TW" altLang="en-US" sz="1400" dirty="0"/>
              <a:t>已完成幾圈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832DB97-1825-45B2-A024-DE0453AB28EA}"/>
              </a:ext>
            </a:extLst>
          </p:cNvPr>
          <p:cNvCxnSpPr>
            <a:cxnSpLocks/>
          </p:cNvCxnSpPr>
          <p:nvPr/>
        </p:nvCxnSpPr>
        <p:spPr>
          <a:xfrm>
            <a:off x="6888088" y="6021288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1D38A9F-1B4B-49C2-AB5E-034387149B88}"/>
              </a:ext>
            </a:extLst>
          </p:cNvPr>
          <p:cNvSpPr txBox="1"/>
          <p:nvPr/>
        </p:nvSpPr>
        <p:spPr>
          <a:xfrm>
            <a:off x="8950073" y="5810153"/>
            <a:ext cx="149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sz="1400" dirty="0"/>
              <a:t>(</a:t>
            </a:r>
            <a:r>
              <a:rPr lang="zh-TW" altLang="en-US" sz="1400" dirty="0"/>
              <a:t>需縮排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8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2207568" y="279571"/>
            <a:ext cx="7344816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TW" altLang="en-US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如果 </a:t>
            </a:r>
            <a:r>
              <a:rPr lang="en-US" altLang="zh-TW" sz="4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if</a:t>
            </a:r>
            <a:endParaRPr lang="zh-TW" altLang="en-US" sz="4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728C551-F3BF-4B9C-9EE0-2DEB7BF43276}"/>
              </a:ext>
            </a:extLst>
          </p:cNvPr>
          <p:cNvSpPr txBox="1">
            <a:spLocks/>
          </p:cNvSpPr>
          <p:nvPr/>
        </p:nvSpPr>
        <p:spPr>
          <a:xfrm>
            <a:off x="396514" y="2077146"/>
            <a:ext cx="2376264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Scratch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5266BDCD-6015-4A18-A01E-1975DD86E0D6}"/>
              </a:ext>
            </a:extLst>
          </p:cNvPr>
          <p:cNvSpPr txBox="1">
            <a:spLocks/>
          </p:cNvSpPr>
          <p:nvPr/>
        </p:nvSpPr>
        <p:spPr>
          <a:xfrm>
            <a:off x="407368" y="4577291"/>
            <a:ext cx="2448272" cy="926976"/>
          </a:xfrm>
          <a:prstGeom prst="rect">
            <a:avLst/>
          </a:prstGeom>
        </p:spPr>
        <p:txBody>
          <a:bodyPr anchor="b" anchorCtr="0">
            <a:noAutofit/>
          </a:bodyPr>
          <a:lstStyle>
            <a:defPPr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hangingPunct="1">
              <a:buNone/>
              <a:defRPr sz="3600">
                <a:solidFill>
                  <a:schemeClr val="tx1">
                    <a:alpha val="10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TW" sz="4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Python</a:t>
            </a:r>
            <a:endParaRPr lang="zh-TW" altLang="en-US" sz="40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44BBB1-D614-4F3A-8AA3-F92808EE574A}"/>
              </a:ext>
            </a:extLst>
          </p:cNvPr>
          <p:cNvCxnSpPr>
            <a:cxnSpLocks/>
          </p:cNvCxnSpPr>
          <p:nvPr/>
        </p:nvCxnSpPr>
        <p:spPr>
          <a:xfrm>
            <a:off x="551384" y="4165378"/>
            <a:ext cx="6912768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105F4B76-351E-404B-AEE9-21D7096C3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54" y="1542705"/>
            <a:ext cx="4227215" cy="232168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422B3DD-6F82-40C7-93B9-86B65DF99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8" t="42650" r="44093" b="43833"/>
          <a:stretch/>
        </p:blipFill>
        <p:spPr>
          <a:xfrm>
            <a:off x="2695235" y="4975503"/>
            <a:ext cx="4116880" cy="1152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9AF0A38-5127-45D4-98B7-91A7594AE122}"/>
              </a:ext>
            </a:extLst>
          </p:cNvPr>
          <p:cNvCxnSpPr>
            <a:cxnSpLocks/>
          </p:cNvCxnSpPr>
          <p:nvPr/>
        </p:nvCxnSpPr>
        <p:spPr>
          <a:xfrm>
            <a:off x="7464152" y="1700808"/>
            <a:ext cx="0" cy="4768826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菱形 5">
            <a:extLst>
              <a:ext uri="{FF2B5EF4-FFF2-40B4-BE49-F238E27FC236}">
                <a16:creationId xmlns:a16="http://schemas.microsoft.com/office/drawing/2014/main" id="{38A9D337-4049-4A57-B05E-EFCB47468719}"/>
              </a:ext>
            </a:extLst>
          </p:cNvPr>
          <p:cNvSpPr/>
          <p:nvPr/>
        </p:nvSpPr>
        <p:spPr>
          <a:xfrm>
            <a:off x="8052148" y="2496485"/>
            <a:ext cx="1746481" cy="984889"/>
          </a:xfrm>
          <a:prstGeom prst="diamo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條件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1787FB3-1EB8-4B76-AFCD-0C07D4250318}"/>
              </a:ext>
            </a:extLst>
          </p:cNvPr>
          <p:cNvCxnSpPr>
            <a:cxnSpLocks/>
          </p:cNvCxnSpPr>
          <p:nvPr/>
        </p:nvCxnSpPr>
        <p:spPr>
          <a:xfrm>
            <a:off x="8913404" y="1916832"/>
            <a:ext cx="11985" cy="61596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CF45D8-4ACB-4AEF-A118-C3CEA0C7DE68}"/>
              </a:ext>
            </a:extLst>
          </p:cNvPr>
          <p:cNvCxnSpPr>
            <a:stCxn id="6" idx="3"/>
          </p:cNvCxnSpPr>
          <p:nvPr/>
        </p:nvCxnSpPr>
        <p:spPr>
          <a:xfrm>
            <a:off x="9798629" y="2988929"/>
            <a:ext cx="121196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FB60B2-2C17-4786-87E0-ABBDC0EB2C12}"/>
              </a:ext>
            </a:extLst>
          </p:cNvPr>
          <p:cNvCxnSpPr>
            <a:cxnSpLocks/>
          </p:cNvCxnSpPr>
          <p:nvPr/>
        </p:nvCxnSpPr>
        <p:spPr>
          <a:xfrm>
            <a:off x="11010592" y="2988929"/>
            <a:ext cx="0" cy="61527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E33D6E6-0005-416C-BCEE-5179793A47BF}"/>
              </a:ext>
            </a:extLst>
          </p:cNvPr>
          <p:cNvSpPr/>
          <p:nvPr/>
        </p:nvSpPr>
        <p:spPr>
          <a:xfrm>
            <a:off x="10404610" y="3604204"/>
            <a:ext cx="1211934" cy="6921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區塊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C3CF8D0-34EA-4D67-A3C4-8C6860342474}"/>
              </a:ext>
            </a:extLst>
          </p:cNvPr>
          <p:cNvCxnSpPr>
            <a:stCxn id="20" idx="2"/>
          </p:cNvCxnSpPr>
          <p:nvPr/>
        </p:nvCxnSpPr>
        <p:spPr>
          <a:xfrm>
            <a:off x="11010577" y="4296338"/>
            <a:ext cx="15" cy="61527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88473B0-CC2D-4B40-9B8B-97AFDAB117FB}"/>
              </a:ext>
            </a:extLst>
          </p:cNvPr>
          <p:cNvCxnSpPr>
            <a:cxnSpLocks/>
          </p:cNvCxnSpPr>
          <p:nvPr/>
        </p:nvCxnSpPr>
        <p:spPr>
          <a:xfrm flipH="1">
            <a:off x="9048328" y="4911612"/>
            <a:ext cx="1962253" cy="0"/>
          </a:xfrm>
          <a:prstGeom prst="line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BD295AE-A06D-4F9E-B159-6AB5E8084743}"/>
              </a:ext>
            </a:extLst>
          </p:cNvPr>
          <p:cNvCxnSpPr>
            <a:cxnSpLocks/>
          </p:cNvCxnSpPr>
          <p:nvPr/>
        </p:nvCxnSpPr>
        <p:spPr>
          <a:xfrm flipH="1">
            <a:off x="8902128" y="3481373"/>
            <a:ext cx="23262" cy="298826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D4FBD41-2182-44A5-A8AD-D63A278F623F}"/>
              </a:ext>
            </a:extLst>
          </p:cNvPr>
          <p:cNvSpPr txBox="1"/>
          <p:nvPr/>
        </p:nvSpPr>
        <p:spPr>
          <a:xfrm>
            <a:off x="8465714" y="5282285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原有流程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C316D16-D58B-4B58-BAB0-7AA10FB3166D}"/>
              </a:ext>
            </a:extLst>
          </p:cNvPr>
          <p:cNvSpPr txBox="1"/>
          <p:nvPr/>
        </p:nvSpPr>
        <p:spPr>
          <a:xfrm>
            <a:off x="9690458" y="2532798"/>
            <a:ext cx="108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成立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D23AEE5-C244-44EB-98F9-241B84809E78}"/>
              </a:ext>
            </a:extLst>
          </p:cNvPr>
          <p:cNvSpPr txBox="1"/>
          <p:nvPr/>
        </p:nvSpPr>
        <p:spPr>
          <a:xfrm>
            <a:off x="8451740" y="3429000"/>
            <a:ext cx="461665" cy="12961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/>
              <a:t>不成立</a:t>
            </a:r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6CD58F7-2C16-4364-BA9F-1BA4CACA4A37}"/>
              </a:ext>
            </a:extLst>
          </p:cNvPr>
          <p:cNvCxnSpPr>
            <a:cxnSpLocks/>
          </p:cNvCxnSpPr>
          <p:nvPr/>
        </p:nvCxnSpPr>
        <p:spPr>
          <a:xfrm flipV="1">
            <a:off x="4079776" y="4577291"/>
            <a:ext cx="0" cy="49383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4D59915-7F76-4E04-AADC-D998FD962EF7}"/>
              </a:ext>
            </a:extLst>
          </p:cNvPr>
          <p:cNvCxnSpPr>
            <a:cxnSpLocks/>
          </p:cNvCxnSpPr>
          <p:nvPr/>
        </p:nvCxnSpPr>
        <p:spPr>
          <a:xfrm>
            <a:off x="4083364" y="4577291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DBDB8D20-0C69-4371-974F-30E00DD03A46}"/>
              </a:ext>
            </a:extLst>
          </p:cNvPr>
          <p:cNvSpPr txBox="1"/>
          <p:nvPr/>
        </p:nvSpPr>
        <p:spPr>
          <a:xfrm>
            <a:off x="6124971" y="4378923"/>
            <a:ext cx="73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條件</a:t>
            </a:r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59ADEBC6-E614-49CF-A30B-BC1C9576BAB3}"/>
              </a:ext>
            </a:extLst>
          </p:cNvPr>
          <p:cNvCxnSpPr>
            <a:cxnSpLocks/>
          </p:cNvCxnSpPr>
          <p:nvPr/>
        </p:nvCxnSpPr>
        <p:spPr>
          <a:xfrm flipV="1">
            <a:off x="3863752" y="5857933"/>
            <a:ext cx="0" cy="63091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2139D2F-2FB3-4E0F-BAA2-5401EBD502BF}"/>
              </a:ext>
            </a:extLst>
          </p:cNvPr>
          <p:cNvCxnSpPr>
            <a:cxnSpLocks/>
          </p:cNvCxnSpPr>
          <p:nvPr/>
        </p:nvCxnSpPr>
        <p:spPr>
          <a:xfrm>
            <a:off x="3863752" y="6488844"/>
            <a:ext cx="201263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562CE54-D49D-4969-BF3B-74C23676FCF8}"/>
              </a:ext>
            </a:extLst>
          </p:cNvPr>
          <p:cNvSpPr txBox="1"/>
          <p:nvPr/>
        </p:nvSpPr>
        <p:spPr>
          <a:xfrm>
            <a:off x="5924667" y="6341169"/>
            <a:ext cx="149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區塊</a:t>
            </a:r>
            <a:r>
              <a:rPr lang="en-US" altLang="zh-TW" sz="1400" dirty="0"/>
              <a:t>(</a:t>
            </a:r>
            <a:r>
              <a:rPr lang="zh-TW" altLang="en-US" sz="1400" dirty="0"/>
              <a:t>需縮排</a:t>
            </a:r>
            <a:r>
              <a:rPr lang="en-US" altLang="zh-TW" sz="1400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8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43583B-C8D8-417A-8F73-B18FCAA2CE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0</TotalTime>
  <Words>457</Words>
  <Application>Microsoft Office PowerPoint</Application>
  <PresentationFormat>寬螢幕</PresentationFormat>
  <Paragraphs>128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MS PGothic</vt:lpstr>
      <vt:lpstr>微軟正黑體</vt:lpstr>
      <vt:lpstr>微軟正黑體 Light</vt:lpstr>
      <vt:lpstr>新細明體</vt:lpstr>
      <vt:lpstr>Calibri</vt:lpstr>
      <vt:lpstr>Corbel</vt:lpstr>
      <vt:lpstr>Wingdings</vt:lpstr>
      <vt:lpstr>DesignTemplate</vt:lpstr>
      <vt:lpstr>一個奇葩的想法</vt:lpstr>
      <vt:lpstr>PowerPoint 簡報</vt:lpstr>
      <vt:lpstr>PowerPoint 簡報</vt:lpstr>
      <vt:lpstr>什麼是Thonny Py4t</vt:lpstr>
      <vt:lpstr>不需從零學python </vt:lpstr>
      <vt:lpstr>PowerPoint 簡報</vt:lpstr>
      <vt:lpstr>變數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程式區塊與縮排</vt:lpstr>
      <vt:lpstr>PowerPoint 簡報</vt:lpstr>
      <vt:lpstr>學習文字程式的障礙</vt:lpstr>
      <vt:lpstr>「拖拖拉拉」想法 – 便利貼</vt:lpstr>
      <vt:lpstr>PowerPoint 簡報</vt:lpstr>
      <vt:lpstr>3D 是個有趣的題材 </vt:lpstr>
      <vt:lpstr> 等於不等於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2020-06-08T13:54:18Z</dcterms:created>
  <dcterms:modified xsi:type="dcterms:W3CDTF">2022-02-05T16:04:50Z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